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99.png" ContentType="image/png"/>
  <Override PartName="/ppt/media/image98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15.jpeg" ContentType="image/jpeg"/>
  <Override PartName="/ppt/media/image32.png" ContentType="image/png"/>
  <Override PartName="/ppt/media/image30.png" ContentType="image/png"/>
  <Override PartName="/ppt/media/image78.wmf" ContentType="image/x-wmf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23.png" ContentType="image/png"/>
  <Override PartName="/ppt/media/image58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22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21.png" ContentType="image/png"/>
  <Override PartName="/ppt/media/image69.wmf" ContentType="image/x-wmf"/>
  <Override PartName="/ppt/media/image88.wmf" ContentType="image/x-wmf"/>
  <Override PartName="/ppt/media/image12.png" ContentType="image/png"/>
  <Override PartName="/ppt/media/image89.wmf" ContentType="image/x-wmf"/>
  <Override PartName="/ppt/media/image13.png" ContentType="image/png"/>
  <Override PartName="/ppt/media/image14.png" ContentType="image/png"/>
  <Override PartName="/ppt/media/image31.png" ContentType="image/png"/>
  <Override PartName="/ppt/media/image79.wmf" ContentType="image/x-wmf"/>
  <Override PartName="/ppt/media/image16.png" ContentType="image/png"/>
  <Override PartName="/ppt/media/image80.wmf" ContentType="image/x-wmf"/>
  <Override PartName="/ppt/media/image6.png" ContentType="image/png"/>
  <Override PartName="/ppt/media/image91.png" ContentType="image/png"/>
  <Override PartName="/ppt/media/image1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20.png" ContentType="image/png"/>
  <Override PartName="/ppt/media/image68.wmf" ContentType="image/x-wmf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5.wmf" ContentType="image/x-wmf"/>
  <Override PartName="/ppt/media/image56.wmf" ContentType="image/x-wmf"/>
  <Override PartName="/ppt/media/image57.png" ContentType="image/png"/>
  <Override PartName="/ppt/media/image60.png" ContentType="image/png"/>
  <Override PartName="/ppt/media/image7.jpeg" ContentType="image/jpeg"/>
  <Override PartName="/ppt/media/image61.png" ContentType="image/png"/>
  <Override PartName="/ppt/media/image62.png" ContentType="image/png"/>
  <Override PartName="/ppt/media/image63.wmf" ContentType="image/x-wmf"/>
  <Override PartName="/ppt/media/image64.wmf" ContentType="image/x-wmf"/>
  <Override PartName="/ppt/media/image65.wmf" ContentType="image/x-wmf"/>
  <Override PartName="/ppt/media/image66.wmf" ContentType="image/x-wmf"/>
  <Override PartName="/ppt/media/image67.wmf" ContentType="image/x-wmf"/>
  <Override PartName="/ppt/media/image70.png" ContentType="image/png"/>
  <Override PartName="/ppt/media/image71.png" ContentType="image/png"/>
  <Override PartName="/ppt/media/image72.png" ContentType="image/png"/>
  <Override PartName="/ppt/media/image73.wmf" ContentType="image/x-wmf"/>
  <Override PartName="/ppt/media/image74.wmf" ContentType="image/x-wmf"/>
  <Override PartName="/ppt/media/image75.wmf" ContentType="image/x-wmf"/>
  <Override PartName="/ppt/media/image76.wmf" ContentType="image/x-wmf"/>
  <Override PartName="/ppt/media/image77.wmf" ContentType="image/x-wmf"/>
  <Override PartName="/ppt/media/image81.png" ContentType="image/png"/>
  <Override PartName="/ppt/media/image82.png" ContentType="image/png"/>
  <Override PartName="/ppt/media/image83.png" ContentType="image/png"/>
  <Override PartName="/ppt/media/image84.wmf" ContentType="image/x-wmf"/>
  <Override PartName="/ppt/media/image100.png" ContentType="image/png"/>
  <Override PartName="/ppt/media/image95.png" ContentType="image/png"/>
  <Override PartName="/ppt/media/image85.wmf" ContentType="image/x-wmf"/>
  <Override PartName="/ppt/media/image96.png" ContentType="image/png"/>
  <Override PartName="/ppt/media/image10.png" ContentType="image/png"/>
  <Override PartName="/ppt/media/image86.wmf" ContentType="image/x-wmf"/>
  <Override PartName="/ppt/media/image11.png" ContentType="image/png"/>
  <Override PartName="/ppt/media/image87.wmf" ContentType="image/x-wmf"/>
  <Override PartName="/ppt/media/image5.png" ContentType="image/png"/>
  <Override PartName="/ppt/media/image90.png" ContentType="image/png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2835F77-2E33-49B4-AF0A-AC23B7DC152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4040" cy="4205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4281480" y="10155240"/>
            <a:ext cx="327240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4040" cy="4205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4281480" y="10155240"/>
            <a:ext cx="327240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4040" cy="4205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4281480" y="10155240"/>
            <a:ext cx="327240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wmf"/><Relationship Id="rId8" Type="http://schemas.openxmlformats.org/officeDocument/2006/relationships/image" Target="../media/image64.wmf"/><Relationship Id="rId9" Type="http://schemas.openxmlformats.org/officeDocument/2006/relationships/image" Target="../media/image65.wmf"/><Relationship Id="rId10" Type="http://schemas.openxmlformats.org/officeDocument/2006/relationships/image" Target="../media/image66.wmf"/><Relationship Id="rId11" Type="http://schemas.openxmlformats.org/officeDocument/2006/relationships/image" Target="../media/image67.wmf"/><Relationship Id="rId12" Type="http://schemas.openxmlformats.org/officeDocument/2006/relationships/image" Target="../media/image68.wmf"/><Relationship Id="rId13" Type="http://schemas.openxmlformats.org/officeDocument/2006/relationships/image" Target="../media/image69.wmf"/><Relationship Id="rId1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wmf"/><Relationship Id="rId5" Type="http://schemas.openxmlformats.org/officeDocument/2006/relationships/image" Target="../media/image74.wmf"/><Relationship Id="rId6" Type="http://schemas.openxmlformats.org/officeDocument/2006/relationships/image" Target="../media/image75.wmf"/><Relationship Id="rId7" Type="http://schemas.openxmlformats.org/officeDocument/2006/relationships/image" Target="../media/image76.wmf"/><Relationship Id="rId8" Type="http://schemas.openxmlformats.org/officeDocument/2006/relationships/image" Target="../media/image77.wmf"/><Relationship Id="rId9" Type="http://schemas.openxmlformats.org/officeDocument/2006/relationships/image" Target="../media/image78.wmf"/><Relationship Id="rId10" Type="http://schemas.openxmlformats.org/officeDocument/2006/relationships/image" Target="../media/image79.wmf"/><Relationship Id="rId11" Type="http://schemas.openxmlformats.org/officeDocument/2006/relationships/image" Target="../media/image80.wmf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wmf"/><Relationship Id="rId5" Type="http://schemas.openxmlformats.org/officeDocument/2006/relationships/image" Target="../media/image85.wmf"/><Relationship Id="rId6" Type="http://schemas.openxmlformats.org/officeDocument/2006/relationships/image" Target="../media/image86.wmf"/><Relationship Id="rId7" Type="http://schemas.openxmlformats.org/officeDocument/2006/relationships/image" Target="../media/image87.wmf"/><Relationship Id="rId8" Type="http://schemas.openxmlformats.org/officeDocument/2006/relationships/image" Target="../media/image88.wmf"/><Relationship Id="rId9" Type="http://schemas.openxmlformats.org/officeDocument/2006/relationships/image" Target="../media/image89.wmf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99700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Análisis de Modos Normales en una Biomolécula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80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799920" y="4653720"/>
            <a:ext cx="7765200" cy="13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John Erick Cabrera Ramirez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929880" y="1296000"/>
            <a:ext cx="543888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1" descr=""/>
          <p:cNvPicPr/>
          <p:nvPr/>
        </p:nvPicPr>
        <p:blipFill>
          <a:blip r:embed="rId2"/>
          <a:stretch/>
        </p:blipFill>
        <p:spPr>
          <a:xfrm>
            <a:off x="613800" y="997200"/>
            <a:ext cx="1973520" cy="186408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613800" y="1456200"/>
            <a:ext cx="205452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769320" y="1816560"/>
            <a:ext cx="167364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Dinámica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4" descr=""/>
          <p:cNvPicPr/>
          <p:nvPr/>
        </p:nvPicPr>
        <p:blipFill>
          <a:blip r:embed="rId3"/>
          <a:stretch/>
        </p:blipFill>
        <p:spPr>
          <a:xfrm>
            <a:off x="502560" y="3013560"/>
            <a:ext cx="2156400" cy="2113200"/>
          </a:xfrm>
          <a:prstGeom prst="rect">
            <a:avLst/>
          </a:prstGeom>
          <a:ln>
            <a:noFill/>
          </a:ln>
        </p:spPr>
      </p:pic>
      <p:sp>
        <p:nvSpPr>
          <p:cNvPr id="195" name="CustomShape 6"/>
          <p:cNvSpPr/>
          <p:nvPr/>
        </p:nvSpPr>
        <p:spPr>
          <a:xfrm>
            <a:off x="591480" y="3300840"/>
            <a:ext cx="18514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NMA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734400" y="3732480"/>
            <a:ext cx="1708560" cy="107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Análisis de Modos Normales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Picture 8" descr=""/>
          <p:cNvPicPr/>
          <p:nvPr/>
        </p:nvPicPr>
        <p:blipFill>
          <a:blip r:embed="rId4"/>
          <a:stretch/>
        </p:blipFill>
        <p:spPr>
          <a:xfrm>
            <a:off x="2685240" y="2324520"/>
            <a:ext cx="1176840" cy="687600"/>
          </a:xfrm>
          <a:prstGeom prst="rect">
            <a:avLst/>
          </a:prstGeom>
          <a:ln>
            <a:noFill/>
          </a:ln>
        </p:spPr>
      </p:pic>
      <p:pic>
        <p:nvPicPr>
          <p:cNvPr id="198" name="Picture 9" descr=""/>
          <p:cNvPicPr/>
          <p:nvPr/>
        </p:nvPicPr>
        <p:blipFill>
          <a:blip r:embed="rId5"/>
          <a:stretch/>
        </p:blipFill>
        <p:spPr>
          <a:xfrm>
            <a:off x="2741040" y="3381840"/>
            <a:ext cx="1124280" cy="655920"/>
          </a:xfrm>
          <a:prstGeom prst="rect">
            <a:avLst/>
          </a:prstGeom>
          <a:ln>
            <a:noFill/>
          </a:ln>
        </p:spPr>
      </p:pic>
      <p:pic>
        <p:nvPicPr>
          <p:cNvPr id="199" name="Picture 10" descr=""/>
          <p:cNvPicPr/>
          <p:nvPr/>
        </p:nvPicPr>
        <p:blipFill>
          <a:blip r:embed="rId6"/>
          <a:stretch/>
        </p:blipFill>
        <p:spPr>
          <a:xfrm>
            <a:off x="3094920" y="4696200"/>
            <a:ext cx="2443680" cy="2011680"/>
          </a:xfrm>
          <a:prstGeom prst="rect">
            <a:avLst/>
          </a:prstGeom>
          <a:ln>
            <a:noFill/>
          </a:ln>
        </p:spPr>
      </p:pic>
      <p:pic>
        <p:nvPicPr>
          <p:cNvPr id="200" name="Picture 12" descr=""/>
          <p:cNvPicPr/>
          <p:nvPr/>
        </p:nvPicPr>
        <p:blipFill>
          <a:blip r:embed="rId7"/>
          <a:stretch/>
        </p:blipFill>
        <p:spPr>
          <a:xfrm>
            <a:off x="5844600" y="5680440"/>
            <a:ext cx="989280" cy="508320"/>
          </a:xfrm>
          <a:prstGeom prst="rect">
            <a:avLst/>
          </a:prstGeom>
          <a:ln>
            <a:noFill/>
          </a:ln>
        </p:spPr>
      </p:pic>
      <p:pic>
        <p:nvPicPr>
          <p:cNvPr id="201" name="Picture 14" descr=""/>
          <p:cNvPicPr/>
          <p:nvPr/>
        </p:nvPicPr>
        <p:blipFill>
          <a:blip r:embed="rId8"/>
          <a:stretch/>
        </p:blipFill>
        <p:spPr>
          <a:xfrm>
            <a:off x="3402720" y="1722600"/>
            <a:ext cx="3215160" cy="450000"/>
          </a:xfrm>
          <a:prstGeom prst="rect">
            <a:avLst/>
          </a:prstGeom>
          <a:ln>
            <a:noFill/>
          </a:ln>
        </p:spPr>
      </p:pic>
      <p:sp>
        <p:nvSpPr>
          <p:cNvPr id="202" name="CustomShape 8"/>
          <p:cNvSpPr/>
          <p:nvPr/>
        </p:nvSpPr>
        <p:spPr>
          <a:xfrm>
            <a:off x="4174560" y="2865600"/>
            <a:ext cx="167364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 de Amber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9"/>
          <p:cNvSpPr/>
          <p:nvPr/>
        </p:nvSpPr>
        <p:spPr>
          <a:xfrm>
            <a:off x="6839640" y="1636920"/>
            <a:ext cx="201204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Movimientos locales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0"/>
          <p:cNvSpPr/>
          <p:nvPr/>
        </p:nvSpPr>
        <p:spPr>
          <a:xfrm>
            <a:off x="7087320" y="5299560"/>
            <a:ext cx="167364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Movimientos globales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11"/>
          <p:cNvSpPr/>
          <p:nvPr/>
        </p:nvSpPr>
        <p:spPr>
          <a:xfrm>
            <a:off x="1200960" y="5815440"/>
            <a:ext cx="167364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Minimización  de la Energía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11" descr=""/>
          <p:cNvPicPr/>
          <p:nvPr/>
        </p:nvPicPr>
        <p:blipFill>
          <a:blip r:embed="rId9"/>
          <a:stretch/>
        </p:blipFill>
        <p:spPr>
          <a:xfrm>
            <a:off x="1932840" y="4846680"/>
            <a:ext cx="508320" cy="98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29360" y="937440"/>
            <a:ext cx="7765200" cy="122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Modelos de Redes Elásticas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Elastic Network Models (ENM)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720000" y="1800000"/>
            <a:ext cx="7628760" cy="268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Son modelos pertenecientes a los análisis de modos normales (NMA) y usualmente son del tipo coarse-grained models [11].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Los átomos de la biomolécula son reemplazados por una red cuyos nodos están conectados elásticamente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288000" y="6264000"/>
            <a:ext cx="885456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Figura: Representación de una capside vírica mediante una red cuyos nodos son grupos de átomos. Tomada de [2]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Picture 3" descr=""/>
          <p:cNvPicPr/>
          <p:nvPr/>
        </p:nvPicPr>
        <p:blipFill>
          <a:blip r:embed="rId2"/>
          <a:stretch/>
        </p:blipFill>
        <p:spPr>
          <a:xfrm>
            <a:off x="576000" y="4392000"/>
            <a:ext cx="3670560" cy="1654560"/>
          </a:xfrm>
          <a:prstGeom prst="rect">
            <a:avLst/>
          </a:prstGeom>
          <a:ln>
            <a:noFill/>
          </a:ln>
        </p:spPr>
      </p:pic>
      <p:pic>
        <p:nvPicPr>
          <p:cNvPr id="214" name="Picture 2" descr=""/>
          <p:cNvPicPr/>
          <p:nvPr/>
        </p:nvPicPr>
        <p:blipFill>
          <a:blip r:embed="rId3"/>
          <a:stretch/>
        </p:blipFill>
        <p:spPr>
          <a:xfrm>
            <a:off x="4464000" y="4536000"/>
            <a:ext cx="3814560" cy="156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29880" y="1296000"/>
            <a:ext cx="543888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4"/>
          <p:cNvSpPr/>
          <p:nvPr/>
        </p:nvSpPr>
        <p:spPr>
          <a:xfrm>
            <a:off x="144000" y="4896360"/>
            <a:ext cx="8636400" cy="12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Figura: Representación de una capside vírica mediante una red cuyos nodos son grupos de átomos. Tomada de [2]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3" descr=""/>
          <p:cNvPicPr/>
          <p:nvPr/>
        </p:nvPicPr>
        <p:blipFill>
          <a:blip r:embed="rId2"/>
          <a:stretch/>
        </p:blipFill>
        <p:spPr>
          <a:xfrm>
            <a:off x="972720" y="1728000"/>
            <a:ext cx="7158240" cy="278640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1800000" y="936000"/>
            <a:ext cx="589968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929880" y="1296000"/>
            <a:ext cx="543888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1800000" y="936000"/>
            <a:ext cx="589968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Picture 2" descr=""/>
          <p:cNvPicPr/>
          <p:nvPr/>
        </p:nvPicPr>
        <p:blipFill>
          <a:blip r:embed="rId2"/>
          <a:stretch/>
        </p:blipFill>
        <p:spPr>
          <a:xfrm>
            <a:off x="862560" y="2160000"/>
            <a:ext cx="7414200" cy="3002400"/>
          </a:xfrm>
          <a:prstGeom prst="rect">
            <a:avLst/>
          </a:prstGeom>
          <a:ln>
            <a:noFill/>
          </a:ln>
        </p:spPr>
      </p:pic>
      <p:sp>
        <p:nvSpPr>
          <p:cNvPr id="228" name="CustomShape 5"/>
          <p:cNvSpPr/>
          <p:nvPr/>
        </p:nvSpPr>
        <p:spPr>
          <a:xfrm>
            <a:off x="288000" y="5239800"/>
            <a:ext cx="8636400" cy="12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Figura: Representación de una capside vírica mediante una red cuyos nodos son grupos de átomos. Tomada de [2]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800000" y="936000"/>
            <a:ext cx="589968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Picture 4" descr=""/>
          <p:cNvPicPr/>
          <p:nvPr/>
        </p:nvPicPr>
        <p:blipFill>
          <a:blip r:embed="rId2"/>
          <a:stretch/>
        </p:blipFill>
        <p:spPr>
          <a:xfrm>
            <a:off x="659520" y="2475000"/>
            <a:ext cx="7777440" cy="3310560"/>
          </a:xfrm>
          <a:prstGeom prst="rect">
            <a:avLst/>
          </a:prstGeom>
          <a:ln>
            <a:noFill/>
          </a:ln>
        </p:spPr>
      </p:pic>
      <p:sp>
        <p:nvSpPr>
          <p:cNvPr id="234" name="Line 4"/>
          <p:cNvSpPr/>
          <p:nvPr/>
        </p:nvSpPr>
        <p:spPr>
          <a:xfrm>
            <a:off x="4337280" y="2379600"/>
            <a:ext cx="1800" cy="2746080"/>
          </a:xfrm>
          <a:prstGeom prst="line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Line 5"/>
          <p:cNvSpPr/>
          <p:nvPr/>
        </p:nvSpPr>
        <p:spPr>
          <a:xfrm>
            <a:off x="4661280" y="3254040"/>
            <a:ext cx="1440" cy="2975040"/>
          </a:xfrm>
          <a:prstGeom prst="line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3619440" y="1612800"/>
            <a:ext cx="1418400" cy="77076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4597560" y="6184800"/>
            <a:ext cx="1304280" cy="54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1728720" y="928800"/>
            <a:ext cx="589968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¿Minimización de la Energía?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Picture 2" descr=""/>
          <p:cNvPicPr/>
          <p:nvPr/>
        </p:nvPicPr>
        <p:blipFill>
          <a:blip r:embed="rId2"/>
          <a:stretch/>
        </p:blipFill>
        <p:spPr>
          <a:xfrm>
            <a:off x="5759280" y="1584360"/>
            <a:ext cx="2805480" cy="2299320"/>
          </a:xfrm>
          <a:prstGeom prst="rect">
            <a:avLst/>
          </a:prstGeom>
          <a:ln>
            <a:noFill/>
          </a:ln>
        </p:spPr>
      </p:pic>
      <p:sp>
        <p:nvSpPr>
          <p:cNvPr id="243" name="CustomShape 4"/>
          <p:cNvSpPr/>
          <p:nvPr/>
        </p:nvSpPr>
        <p:spPr>
          <a:xfrm>
            <a:off x="3436920" y="1657440"/>
            <a:ext cx="2175480" cy="1075320"/>
          </a:xfrm>
          <a:prstGeom prst="rect">
            <a:avLst/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Potencial Armónico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288000" y="1656000"/>
            <a:ext cx="1940400" cy="1075320"/>
          </a:xfrm>
          <a:prstGeom prst="rect">
            <a:avLst/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Minimización  de la Energía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6551640" y="5472000"/>
            <a:ext cx="186732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Masas de los nodos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10" descr=""/>
          <p:cNvPicPr/>
          <p:nvPr/>
        </p:nvPicPr>
        <p:blipFill>
          <a:blip r:embed="rId3"/>
          <a:stretch/>
        </p:blipFill>
        <p:spPr>
          <a:xfrm>
            <a:off x="2166840" y="4025880"/>
            <a:ext cx="209880" cy="464040"/>
          </a:xfrm>
          <a:prstGeom prst="rect">
            <a:avLst/>
          </a:prstGeom>
          <a:ln>
            <a:noFill/>
          </a:ln>
        </p:spPr>
      </p:pic>
      <p:pic>
        <p:nvPicPr>
          <p:cNvPr id="247" name="Picture 11" descr=""/>
          <p:cNvPicPr/>
          <p:nvPr/>
        </p:nvPicPr>
        <p:blipFill>
          <a:blip r:embed="rId4"/>
          <a:stretch/>
        </p:blipFill>
        <p:spPr>
          <a:xfrm>
            <a:off x="4176720" y="4830840"/>
            <a:ext cx="1070280" cy="489240"/>
          </a:xfrm>
          <a:prstGeom prst="rect">
            <a:avLst/>
          </a:prstGeom>
          <a:ln>
            <a:noFill/>
          </a:ln>
        </p:spPr>
      </p:pic>
      <p:pic>
        <p:nvPicPr>
          <p:cNvPr id="248" name="Picture 13" descr=""/>
          <p:cNvPicPr/>
          <p:nvPr/>
        </p:nvPicPr>
        <p:blipFill>
          <a:blip r:embed="rId5"/>
          <a:stretch/>
        </p:blipFill>
        <p:spPr>
          <a:xfrm>
            <a:off x="1189080" y="5475240"/>
            <a:ext cx="460800" cy="208440"/>
          </a:xfrm>
          <a:prstGeom prst="rect">
            <a:avLst/>
          </a:prstGeom>
          <a:ln>
            <a:noFill/>
          </a:ln>
        </p:spPr>
      </p:pic>
      <p:sp>
        <p:nvSpPr>
          <p:cNvPr id="249" name="CustomShape 7"/>
          <p:cNvSpPr/>
          <p:nvPr/>
        </p:nvSpPr>
        <p:spPr>
          <a:xfrm>
            <a:off x="71280" y="5184720"/>
            <a:ext cx="1219680" cy="8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Energía Cinética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6480000" y="6048360"/>
            <a:ext cx="186732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Desplazamiento de los nodos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9"/>
          <p:cNvSpPr/>
          <p:nvPr/>
        </p:nvSpPr>
        <p:spPr>
          <a:xfrm>
            <a:off x="5884920" y="4392720"/>
            <a:ext cx="2175480" cy="1075320"/>
          </a:xfrm>
          <a:prstGeom prst="rect">
            <a:avLst/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Picture 19" descr=""/>
          <p:cNvPicPr/>
          <p:nvPr/>
        </p:nvPicPr>
        <p:blipFill>
          <a:blip r:embed="rId6"/>
          <a:stretch/>
        </p:blipFill>
        <p:spPr>
          <a:xfrm>
            <a:off x="2735280" y="2954160"/>
            <a:ext cx="3072240" cy="354600"/>
          </a:xfrm>
          <a:prstGeom prst="rect">
            <a:avLst/>
          </a:prstGeom>
          <a:ln>
            <a:noFill/>
          </a:ln>
        </p:spPr>
      </p:pic>
      <p:sp>
        <p:nvSpPr>
          <p:cNvPr id="253" name="CustomShape 10"/>
          <p:cNvSpPr/>
          <p:nvPr/>
        </p:nvSpPr>
        <p:spPr>
          <a:xfrm>
            <a:off x="2448000" y="2160720"/>
            <a:ext cx="716400" cy="211680"/>
          </a:xfrm>
          <a:prstGeom prst="rect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" descr=""/>
          <p:cNvPicPr/>
          <p:nvPr/>
        </p:nvPicPr>
        <p:blipFill>
          <a:blip r:embed="rId7"/>
          <a:stretch/>
        </p:blipFill>
        <p:spPr>
          <a:xfrm>
            <a:off x="990720" y="3340080"/>
            <a:ext cx="3234600" cy="61848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8"/>
          <a:stretch/>
        </p:blipFill>
        <p:spPr>
          <a:xfrm>
            <a:off x="1650960" y="5245200"/>
            <a:ext cx="1507320" cy="56772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9"/>
          <a:stretch/>
        </p:blipFill>
        <p:spPr>
          <a:xfrm>
            <a:off x="1727280" y="4521240"/>
            <a:ext cx="1405800" cy="56772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10"/>
          <a:stretch/>
        </p:blipFill>
        <p:spPr>
          <a:xfrm>
            <a:off x="5829480" y="5613480"/>
            <a:ext cx="440640" cy="26280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11"/>
          <a:stretch/>
        </p:blipFill>
        <p:spPr>
          <a:xfrm>
            <a:off x="4102200" y="4533840"/>
            <a:ext cx="1278720" cy="26280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12"/>
          <a:stretch/>
        </p:blipFill>
        <p:spPr>
          <a:xfrm>
            <a:off x="5892840" y="6197760"/>
            <a:ext cx="339120" cy="26280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13"/>
          <a:stretch/>
        </p:blipFill>
        <p:spPr>
          <a:xfrm>
            <a:off x="5969160" y="4673520"/>
            <a:ext cx="1939320" cy="40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1728720" y="928800"/>
            <a:ext cx="589968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¿Minimización de la Energía?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5062680" y="1511280"/>
            <a:ext cx="3656520" cy="6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Mass Weighted Coordinates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5843520" y="3645000"/>
            <a:ext cx="2948400" cy="88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Representan las nuevas coordenadas con un factor de peso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576360" y="3502080"/>
            <a:ext cx="3656520" cy="88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7"/>
          <p:cNvSpPr/>
          <p:nvPr/>
        </p:nvSpPr>
        <p:spPr>
          <a:xfrm>
            <a:off x="5781600" y="2879640"/>
            <a:ext cx="2792880" cy="88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Matriz de interacción, se relaciona con la frecuencia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8"/>
          <p:cNvSpPr/>
          <p:nvPr/>
        </p:nvSpPr>
        <p:spPr>
          <a:xfrm>
            <a:off x="5051520" y="1655640"/>
            <a:ext cx="3800880" cy="3380400"/>
          </a:xfrm>
          <a:prstGeom prst="rect">
            <a:avLst/>
          </a:prstGeom>
          <a:noFill/>
          <a:ln w="9360">
            <a:solidFill>
              <a:srgbClr val="198a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Picture 13" descr=""/>
          <p:cNvPicPr/>
          <p:nvPr/>
        </p:nvPicPr>
        <p:blipFill>
          <a:blip r:embed="rId2"/>
          <a:stretch/>
        </p:blipFill>
        <p:spPr>
          <a:xfrm>
            <a:off x="3459240" y="2238480"/>
            <a:ext cx="1591200" cy="498960"/>
          </a:xfrm>
          <a:prstGeom prst="rect">
            <a:avLst/>
          </a:prstGeom>
          <a:ln>
            <a:noFill/>
          </a:ln>
        </p:spPr>
      </p:pic>
      <p:pic>
        <p:nvPicPr>
          <p:cNvPr id="271" name="Picture 14" descr=""/>
          <p:cNvPicPr/>
          <p:nvPr/>
        </p:nvPicPr>
        <p:blipFill>
          <a:blip r:embed="rId3"/>
          <a:stretch/>
        </p:blipFill>
        <p:spPr>
          <a:xfrm>
            <a:off x="2908440" y="1982880"/>
            <a:ext cx="255960" cy="748080"/>
          </a:xfrm>
          <a:prstGeom prst="rect">
            <a:avLst/>
          </a:prstGeom>
          <a:ln>
            <a:noFill/>
          </a:ln>
        </p:spPr>
      </p:pic>
      <p:sp>
        <p:nvSpPr>
          <p:cNvPr id="272" name="CustomShape 9"/>
          <p:cNvSpPr/>
          <p:nvPr/>
        </p:nvSpPr>
        <p:spPr>
          <a:xfrm>
            <a:off x="360360" y="3456000"/>
            <a:ext cx="186732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Solución: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0"/>
          <p:cNvSpPr/>
          <p:nvPr/>
        </p:nvSpPr>
        <p:spPr>
          <a:xfrm>
            <a:off x="503280" y="4608360"/>
            <a:ext cx="186732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Frecuencias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11"/>
          <p:cNvSpPr/>
          <p:nvPr/>
        </p:nvSpPr>
        <p:spPr>
          <a:xfrm>
            <a:off x="576360" y="5688000"/>
            <a:ext cx="186732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Pseudo inversa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12"/>
          <p:cNvSpPr/>
          <p:nvPr/>
        </p:nvSpPr>
        <p:spPr>
          <a:xfrm>
            <a:off x="522360" y="1550880"/>
            <a:ext cx="167364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Ecuación de movimiento: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2502000" y="1650960"/>
            <a:ext cx="1659600" cy="26280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5"/>
          <a:stretch/>
        </p:blipFill>
        <p:spPr>
          <a:xfrm>
            <a:off x="6058080" y="2120760"/>
            <a:ext cx="1570680" cy="88488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6"/>
          <a:stretch/>
        </p:blipFill>
        <p:spPr>
          <a:xfrm>
            <a:off x="5194440" y="3886200"/>
            <a:ext cx="402480" cy="26280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7"/>
          <a:stretch/>
        </p:blipFill>
        <p:spPr>
          <a:xfrm>
            <a:off x="5207040" y="3251160"/>
            <a:ext cx="478800" cy="26280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8"/>
          <a:stretch/>
        </p:blipFill>
        <p:spPr>
          <a:xfrm>
            <a:off x="2705040" y="2870280"/>
            <a:ext cx="1113480" cy="26280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9"/>
          <a:stretch/>
        </p:blipFill>
        <p:spPr>
          <a:xfrm>
            <a:off x="2806560" y="3492360"/>
            <a:ext cx="1139040" cy="33912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10"/>
          <a:stretch/>
        </p:blipFill>
        <p:spPr>
          <a:xfrm>
            <a:off x="2603520" y="4660920"/>
            <a:ext cx="1342080" cy="30096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11"/>
          <a:stretch/>
        </p:blipFill>
        <p:spPr>
          <a:xfrm>
            <a:off x="3632040" y="5562720"/>
            <a:ext cx="2307600" cy="74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788480" y="748800"/>
            <a:ext cx="5439240" cy="119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Simulaciones en Biomoléculas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Picture 2" descr=""/>
          <p:cNvPicPr/>
          <p:nvPr/>
        </p:nvPicPr>
        <p:blipFill>
          <a:blip r:embed="rId2"/>
          <a:stretch/>
        </p:blipFill>
        <p:spPr>
          <a:xfrm>
            <a:off x="406440" y="3881520"/>
            <a:ext cx="2378520" cy="2383200"/>
          </a:xfrm>
          <a:prstGeom prst="rect">
            <a:avLst/>
          </a:prstGeom>
          <a:ln>
            <a:noFill/>
          </a:ln>
        </p:spPr>
      </p:pic>
      <p:pic>
        <p:nvPicPr>
          <p:cNvPr id="289" name="Picture 3" descr=""/>
          <p:cNvPicPr/>
          <p:nvPr/>
        </p:nvPicPr>
        <p:blipFill>
          <a:blip r:embed="rId3"/>
          <a:stretch/>
        </p:blipFill>
        <p:spPr>
          <a:xfrm>
            <a:off x="250920" y="1341360"/>
            <a:ext cx="2524680" cy="2453040"/>
          </a:xfrm>
          <a:prstGeom prst="rect">
            <a:avLst/>
          </a:prstGeom>
          <a:ln>
            <a:noFill/>
          </a:ln>
        </p:spPr>
      </p:pic>
      <p:sp>
        <p:nvSpPr>
          <p:cNvPr id="290" name="CustomShape 4"/>
          <p:cNvSpPr/>
          <p:nvPr/>
        </p:nvSpPr>
        <p:spPr>
          <a:xfrm>
            <a:off x="493560" y="4362480"/>
            <a:ext cx="2175480" cy="7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GNM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>
            <a:off x="406440" y="1752480"/>
            <a:ext cx="2175480" cy="7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6"/>
          <p:cNvSpPr/>
          <p:nvPr/>
        </p:nvSpPr>
        <p:spPr>
          <a:xfrm>
            <a:off x="406440" y="2417760"/>
            <a:ext cx="2175480" cy="7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Anisotrópico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7"/>
          <p:cNvSpPr/>
          <p:nvPr/>
        </p:nvSpPr>
        <p:spPr>
          <a:xfrm>
            <a:off x="493560" y="5019840"/>
            <a:ext cx="2175480" cy="7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Gaussiano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8"/>
          <p:cNvSpPr/>
          <p:nvPr/>
        </p:nvSpPr>
        <p:spPr>
          <a:xfrm>
            <a:off x="6993000" y="2266920"/>
            <a:ext cx="1867320" cy="76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Distancias con respecto al equilibrio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9"/>
          <p:cNvSpPr/>
          <p:nvPr/>
        </p:nvSpPr>
        <p:spPr>
          <a:xfrm>
            <a:off x="6948360" y="4581360"/>
            <a:ext cx="186732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Desplazamientos con respecto al equilibrio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4"/>
          <a:stretch/>
        </p:blipFill>
        <p:spPr>
          <a:xfrm>
            <a:off x="3898800" y="2260440"/>
            <a:ext cx="1977120" cy="55476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5"/>
          <a:stretch/>
        </p:blipFill>
        <p:spPr>
          <a:xfrm>
            <a:off x="3581280" y="4813200"/>
            <a:ext cx="2929680" cy="5040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6"/>
          <a:stretch/>
        </p:blipFill>
        <p:spPr>
          <a:xfrm>
            <a:off x="7404120" y="1727280"/>
            <a:ext cx="275400" cy="27540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7"/>
          <a:stretch/>
        </p:blipFill>
        <p:spPr>
          <a:xfrm>
            <a:off x="8077320" y="1739880"/>
            <a:ext cx="339120" cy="27540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8"/>
          <a:stretch/>
        </p:blipFill>
        <p:spPr>
          <a:xfrm>
            <a:off x="7404120" y="4064040"/>
            <a:ext cx="313560" cy="27540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9"/>
          <a:stretch/>
        </p:blipFill>
        <p:spPr>
          <a:xfrm>
            <a:off x="8013600" y="4051440"/>
            <a:ext cx="389880" cy="27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85800" y="184500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MAVEN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827640" y="342468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Implementación en MAVEN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5"/>
          <p:cNvSpPr/>
          <p:nvPr/>
        </p:nvSpPr>
        <p:spPr>
          <a:xfrm>
            <a:off x="827640" y="465300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Resultados obtenidos en el programa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681840" y="43200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MAVEN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311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393840" y="961200"/>
            <a:ext cx="8420760" cy="16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 una aplicación visual para desarrollar libre e independientemente ENMs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576000" y="2232000"/>
            <a:ext cx="1366560" cy="148932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Archivo PDB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Proteína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Ligando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2629440" y="2209680"/>
            <a:ext cx="3702240" cy="17488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MAVEN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7"/>
          <p:cNvSpPr/>
          <p:nvPr/>
        </p:nvSpPr>
        <p:spPr>
          <a:xfrm>
            <a:off x="2567160" y="2710440"/>
            <a:ext cx="1670760" cy="12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ANM_SteM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ANM_nearest atom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8"/>
          <p:cNvSpPr/>
          <p:nvPr/>
        </p:nvSpPr>
        <p:spPr>
          <a:xfrm>
            <a:off x="4488840" y="3022920"/>
            <a:ext cx="134172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N° Parámetros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fijos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9"/>
          <p:cNvSpPr/>
          <p:nvPr/>
        </p:nvSpPr>
        <p:spPr>
          <a:xfrm>
            <a:off x="7560000" y="4248000"/>
            <a:ext cx="1442880" cy="1006560"/>
          </a:xfrm>
          <a:prstGeom prst="rect">
            <a:avLst/>
          </a:prstGeom>
          <a:noFill/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Factores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Movimiento Relativo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Autovalores, autovectores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10"/>
          <p:cNvSpPr/>
          <p:nvPr/>
        </p:nvSpPr>
        <p:spPr>
          <a:xfrm>
            <a:off x="4055040" y="3336120"/>
            <a:ext cx="618480" cy="12348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1"/>
          <p:cNvSpPr/>
          <p:nvPr/>
        </p:nvSpPr>
        <p:spPr>
          <a:xfrm rot="2886600">
            <a:off x="6191280" y="3412080"/>
            <a:ext cx="1858320" cy="21456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2"/>
          <p:cNvSpPr/>
          <p:nvPr/>
        </p:nvSpPr>
        <p:spPr>
          <a:xfrm>
            <a:off x="1945440" y="3024000"/>
            <a:ext cx="682560" cy="21456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3"/>
          <p:cNvSpPr/>
          <p:nvPr/>
        </p:nvSpPr>
        <p:spPr>
          <a:xfrm>
            <a:off x="648000" y="374400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ANM server GNM 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14"/>
          <p:cNvSpPr/>
          <p:nvPr/>
        </p:nvSpPr>
        <p:spPr>
          <a:xfrm>
            <a:off x="360000" y="4273200"/>
            <a:ext cx="8420760" cy="16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 un servidor web para desarrollar ENMs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15"/>
          <p:cNvSpPr/>
          <p:nvPr/>
        </p:nvSpPr>
        <p:spPr>
          <a:xfrm>
            <a:off x="542160" y="5306760"/>
            <a:ext cx="1366560" cy="148932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Archivo PDB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Proteína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Ligando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16"/>
          <p:cNvSpPr/>
          <p:nvPr/>
        </p:nvSpPr>
        <p:spPr>
          <a:xfrm>
            <a:off x="2595600" y="5284440"/>
            <a:ext cx="3702240" cy="17488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MAVEN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17"/>
          <p:cNvSpPr/>
          <p:nvPr/>
        </p:nvSpPr>
        <p:spPr>
          <a:xfrm>
            <a:off x="2533320" y="5785200"/>
            <a:ext cx="1670760" cy="12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18"/>
          <p:cNvSpPr/>
          <p:nvPr/>
        </p:nvSpPr>
        <p:spPr>
          <a:xfrm>
            <a:off x="4455000" y="6097680"/>
            <a:ext cx="1341720" cy="6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StarSymbol"/>
              <a:buChar char="l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N° Parámetros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fijos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19"/>
          <p:cNvSpPr/>
          <p:nvPr/>
        </p:nvSpPr>
        <p:spPr>
          <a:xfrm>
            <a:off x="4021200" y="6410880"/>
            <a:ext cx="618480" cy="12348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0"/>
          <p:cNvSpPr/>
          <p:nvPr/>
        </p:nvSpPr>
        <p:spPr>
          <a:xfrm rot="19293600">
            <a:off x="6188760" y="5857200"/>
            <a:ext cx="2013120" cy="21456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1"/>
          <p:cNvSpPr/>
          <p:nvPr/>
        </p:nvSpPr>
        <p:spPr>
          <a:xfrm>
            <a:off x="1911600" y="6098760"/>
            <a:ext cx="682560" cy="21456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48000" y="648000"/>
            <a:ext cx="7717680" cy="11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Problema de Estudio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742680" y="2493000"/>
            <a:ext cx="7765200" cy="373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5"/>
          <p:cNvSpPr/>
          <p:nvPr/>
        </p:nvSpPr>
        <p:spPr>
          <a:xfrm>
            <a:off x="556200" y="824400"/>
            <a:ext cx="7648920" cy="356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Determinar los cambios en los movimientos globales del co-transportador de sodio- galactosa  presente en Vibrio parahaemolyticus (vSGLT) en presencia o en ausencia de los iones  o de los substratos que transporta en un determinado estado de conformación.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6"/>
          <p:cNvSpPr/>
          <p:nvPr/>
        </p:nvSpPr>
        <p:spPr>
          <a:xfrm>
            <a:off x="0" y="0"/>
            <a:ext cx="913680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2 Imagen" descr=""/>
          <p:cNvPicPr/>
          <p:nvPr/>
        </p:nvPicPr>
        <p:blipFill>
          <a:blip r:embed="rId2"/>
          <a:stretch/>
        </p:blipFill>
        <p:spPr>
          <a:xfrm>
            <a:off x="588600" y="4005360"/>
            <a:ext cx="3269880" cy="2216520"/>
          </a:xfrm>
          <a:prstGeom prst="rect">
            <a:avLst/>
          </a:prstGeom>
          <a:ln>
            <a:noFill/>
          </a:ln>
        </p:spPr>
      </p:pic>
      <p:sp>
        <p:nvSpPr>
          <p:cNvPr id="90" name="CustomShape 7"/>
          <p:cNvSpPr/>
          <p:nvPr/>
        </p:nvSpPr>
        <p:spPr>
          <a:xfrm>
            <a:off x="1003320" y="6262920"/>
            <a:ext cx="2657160" cy="3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Ilustración 1: 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SEM de varios Vibrio parahaemolyticus. Tomada de [1]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4824000" y="3744000"/>
            <a:ext cx="3814560" cy="287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81840" y="43200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ANM 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333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393840" y="961200"/>
            <a:ext cx="8420760" cy="16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 un servidor web escrito en C que permite calcular y visualizar los modos normales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83160" y="2286000"/>
            <a:ext cx="8877600" cy="393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681840" y="43200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Resultados ANM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8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339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393840" y="961200"/>
            <a:ext cx="8420760" cy="16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1200600" y="1438920"/>
            <a:ext cx="5474160" cy="157824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3"/>
          <a:stretch/>
        </p:blipFill>
        <p:spPr>
          <a:xfrm>
            <a:off x="1200600" y="2926080"/>
            <a:ext cx="5343840" cy="146016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4"/>
          <a:stretch/>
        </p:blipFill>
        <p:spPr>
          <a:xfrm>
            <a:off x="1670040" y="4386600"/>
            <a:ext cx="5004720" cy="144252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5"/>
          <a:stretch/>
        </p:blipFill>
        <p:spPr>
          <a:xfrm>
            <a:off x="936720" y="5852160"/>
            <a:ext cx="7018200" cy="89424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6"/>
          <a:stretch/>
        </p:blipFill>
        <p:spPr>
          <a:xfrm>
            <a:off x="0" y="5856480"/>
            <a:ext cx="799200" cy="36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829800" y="1050480"/>
            <a:ext cx="7011360" cy="5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Bibliografía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8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827640" y="342468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5"/>
          <p:cNvSpPr/>
          <p:nvPr/>
        </p:nvSpPr>
        <p:spPr>
          <a:xfrm>
            <a:off x="827640" y="465300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6"/>
          <p:cNvSpPr/>
          <p:nvPr/>
        </p:nvSpPr>
        <p:spPr>
          <a:xfrm>
            <a:off x="802440" y="1546920"/>
            <a:ext cx="3530880" cy="52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[1]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http://phil.cdc.gov/phil/details.asp?pid=6933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[2] Elastic Network Models For Biomolecular Dynamics: Theory and Application to Membrane Proteins and Viruses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[3] Normal Modes and Essential Dynamics Steven Hayward and Bert L. de Groot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[4] Global motions exhibited by proteins in micro- to milliseconds simulations concur with anisotropic network model predictions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[5]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The Gaussian Network Model: Theory and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[6]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Characterization of the 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Vibrio parahaemolyticus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Na+/Glucose Cotransporter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BACTERIAL MEMBER OF THE SODIUM/GLUCOSE TRANSPORTER (SGLT) FAMILY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[7] Nomenclatura HUGO: 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http://www.genenames.org/cgi-bin/gene_symbol_report?hgnc_id=11040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4925520" y="1635480"/>
            <a:ext cx="3530880" cy="52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[8]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http://www.tcdb.org/search/result.php?tc=2.A.21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[9] Forrest, L. R. &amp; Rudnick, G. The rocking bundle: A mechanism for ion-coupled solute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flux by symmetrical transporters. Physiology (Bethesda) 24, 377-386 (2009).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[10] Stochastic steps in secondary active sugar transport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[11]MAVEN : Motion Analysis and Visualization of Elastic Networks and Structure Ensembles Version 1 . 1 User ’ s Manual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[12] Faham, S. et al. The crystal structure of a sodium galactose transporter reveals mechanistic insights into Na+/sugar symport. Science (New York, N.Y.) 321, 810–814 (2008).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09560" y="734040"/>
            <a:ext cx="7717680" cy="11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Problema de Estudio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742680" y="2493000"/>
            <a:ext cx="7765200" cy="373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5"/>
          <p:cNvSpPr/>
          <p:nvPr/>
        </p:nvSpPr>
        <p:spPr>
          <a:xfrm>
            <a:off x="0" y="0"/>
            <a:ext cx="913680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6"/>
          <p:cNvSpPr/>
          <p:nvPr/>
        </p:nvSpPr>
        <p:spPr>
          <a:xfrm>
            <a:off x="361800" y="6303240"/>
            <a:ext cx="2657160" cy="3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Ilustración 2: 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Compuestos presentes en la bicapa fosfolipídica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76000" y="2016000"/>
            <a:ext cx="7846920" cy="396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121480" y="684000"/>
            <a:ext cx="4893840" cy="13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Cotransportador vSGLT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0" y="0"/>
            <a:ext cx="913680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5"/>
          <p:cNvSpPr/>
          <p:nvPr/>
        </p:nvSpPr>
        <p:spPr>
          <a:xfrm>
            <a:off x="822240" y="1863360"/>
            <a:ext cx="7598880" cy="25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 un cotransportador de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sodio- galactosa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presente en la proteobacteria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Vibrio parahaemolyticus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denominado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vSGLT.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 un cotransportador activo secundario tipo simportador.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Simportador: Transporta en la misma dirección el ion y el sustrato.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Pertenece a la familia de simportadores de sodio:soluto (Solute:Sodium Symporter  SSS family)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-144000" y="5747400"/>
            <a:ext cx="4893840" cy="13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http://www.rcsb.org/pdb/ngl/ngl.do?pdbid=3dh4&amp;bionumber=0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3 Imagen" descr=""/>
          <p:cNvPicPr/>
          <p:nvPr/>
        </p:nvPicPr>
        <p:blipFill>
          <a:blip r:embed="rId2"/>
          <a:stretch/>
        </p:blipFill>
        <p:spPr>
          <a:xfrm>
            <a:off x="504000" y="3344040"/>
            <a:ext cx="3607920" cy="385452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5146200" y="3962160"/>
            <a:ext cx="3492360" cy="2444400"/>
          </a:xfrm>
          <a:prstGeom prst="rect">
            <a:avLst/>
          </a:prstGeom>
          <a:ln>
            <a:noFill/>
          </a:ln>
        </p:spPr>
      </p:pic>
      <p:sp>
        <p:nvSpPr>
          <p:cNvPr id="109" name="CustomShape 7"/>
          <p:cNvSpPr/>
          <p:nvPr/>
        </p:nvSpPr>
        <p:spPr>
          <a:xfrm>
            <a:off x="5616000" y="6408360"/>
            <a:ext cx="2657160" cy="3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Ilustración 1: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Tipos  de transporte secundario activo. Simporte y antiporte son cotransporte.  Tomada de [9]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2930760" y="933840"/>
            <a:ext cx="308916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Relevancia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742680" y="2493000"/>
            <a:ext cx="7765200" cy="373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5"/>
          <p:cNvSpPr/>
          <p:nvPr/>
        </p:nvSpPr>
        <p:spPr>
          <a:xfrm>
            <a:off x="905400" y="1707480"/>
            <a:ext cx="7602480" cy="208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VSGLT es usado como modelo de los transportadores de la familia SLC5 como por ejemplo hNIS, hSGLT1, hSGLT2.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Vibrio parahaemolyticus causa debilidad gastrointestinal cuando es ingerida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proteína se expresa en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Escherichia coli. Ver [6]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Vibrio parahaemolyticus pertenece a la misma familia de las bacterias que causan el cólera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0" y="0"/>
            <a:ext cx="913680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2 Imagen" descr=""/>
          <p:cNvPicPr/>
          <p:nvPr/>
        </p:nvPicPr>
        <p:blipFill>
          <a:blip r:embed="rId2"/>
          <a:stretch/>
        </p:blipFill>
        <p:spPr>
          <a:xfrm>
            <a:off x="3312000" y="3827160"/>
            <a:ext cx="3269880" cy="2216520"/>
          </a:xfrm>
          <a:prstGeom prst="rect">
            <a:avLst/>
          </a:prstGeom>
          <a:ln>
            <a:noFill/>
          </a:ln>
        </p:spPr>
      </p:pic>
      <p:sp>
        <p:nvSpPr>
          <p:cNvPr id="118" name="CustomShape 7"/>
          <p:cNvSpPr/>
          <p:nvPr/>
        </p:nvSpPr>
        <p:spPr>
          <a:xfrm>
            <a:off x="3618360" y="6095160"/>
            <a:ext cx="2657160" cy="3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Ilustración 1: 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SEM de varios Vibrio parahaemolyticus Tomada de [1]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75880" y="614160"/>
            <a:ext cx="7717680" cy="11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Familias proteicas y LeuT fold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-132840" y="3141720"/>
            <a:ext cx="1458720" cy="22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SGLT1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SGLT2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752040" y="1180800"/>
            <a:ext cx="217476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SLC5A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6"/>
          <p:cNvSpPr/>
          <p:nvPr/>
        </p:nvSpPr>
        <p:spPr>
          <a:xfrm>
            <a:off x="-73080" y="1893600"/>
            <a:ext cx="3825000" cy="8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(Solute carrier family 5 A): Familia de transportadores Na+/sustrato. [7]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7"/>
          <p:cNvSpPr/>
          <p:nvPr/>
        </p:nvSpPr>
        <p:spPr>
          <a:xfrm>
            <a:off x="2068920" y="3951000"/>
            <a:ext cx="217476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Glucosa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8"/>
          <p:cNvSpPr/>
          <p:nvPr/>
        </p:nvSpPr>
        <p:spPr>
          <a:xfrm>
            <a:off x="2068920" y="3193920"/>
            <a:ext cx="2441880" cy="93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Monocarboxilato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9"/>
          <p:cNvSpPr/>
          <p:nvPr/>
        </p:nvSpPr>
        <p:spPr>
          <a:xfrm>
            <a:off x="2320920" y="2793600"/>
            <a:ext cx="1833840" cy="38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Sustratos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4" descr=""/>
          <p:cNvPicPr/>
          <p:nvPr/>
        </p:nvPicPr>
        <p:blipFill>
          <a:blip r:embed="rId2"/>
          <a:stretch/>
        </p:blipFill>
        <p:spPr>
          <a:xfrm>
            <a:off x="1095480" y="3403080"/>
            <a:ext cx="833040" cy="450000"/>
          </a:xfrm>
          <a:prstGeom prst="rect">
            <a:avLst/>
          </a:prstGeom>
          <a:ln>
            <a:noFill/>
          </a:ln>
        </p:spPr>
      </p:pic>
      <p:pic>
        <p:nvPicPr>
          <p:cNvPr id="130" name="Picture 14" descr=""/>
          <p:cNvPicPr/>
          <p:nvPr/>
        </p:nvPicPr>
        <p:blipFill>
          <a:blip r:embed="rId3"/>
          <a:stretch/>
        </p:blipFill>
        <p:spPr>
          <a:xfrm>
            <a:off x="1230120" y="4060080"/>
            <a:ext cx="748800" cy="450000"/>
          </a:xfrm>
          <a:prstGeom prst="rect">
            <a:avLst/>
          </a:prstGeom>
          <a:ln>
            <a:noFill/>
          </a:ln>
        </p:spPr>
      </p:pic>
      <p:sp>
        <p:nvSpPr>
          <p:cNvPr id="131" name="CustomShape 10"/>
          <p:cNvSpPr/>
          <p:nvPr/>
        </p:nvSpPr>
        <p:spPr>
          <a:xfrm>
            <a:off x="5972400" y="1497240"/>
            <a:ext cx="217476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11"/>
          <p:cNvSpPr/>
          <p:nvPr/>
        </p:nvSpPr>
        <p:spPr>
          <a:xfrm>
            <a:off x="5217120" y="2035080"/>
            <a:ext cx="3825000" cy="8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Solute:Sodium Symporter (SSS) Family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 [8]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12"/>
          <p:cNvSpPr/>
          <p:nvPr/>
        </p:nvSpPr>
        <p:spPr>
          <a:xfrm>
            <a:off x="4945680" y="3528000"/>
            <a:ext cx="1458720" cy="25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vSGLT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SGLT1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SGLT2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PutP del E. coli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3"/>
          <p:cNvSpPr/>
          <p:nvPr/>
        </p:nvSpPr>
        <p:spPr>
          <a:xfrm>
            <a:off x="7344000" y="4248000"/>
            <a:ext cx="129240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Glucosa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4"/>
          <p:cNvSpPr/>
          <p:nvPr/>
        </p:nvSpPr>
        <p:spPr>
          <a:xfrm>
            <a:off x="7123320" y="3728880"/>
            <a:ext cx="184824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Galactosa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15"/>
          <p:cNvSpPr/>
          <p:nvPr/>
        </p:nvSpPr>
        <p:spPr>
          <a:xfrm>
            <a:off x="7146360" y="2861640"/>
            <a:ext cx="1833840" cy="38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Sustratos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14" descr=""/>
          <p:cNvPicPr/>
          <p:nvPr/>
        </p:nvPicPr>
        <p:blipFill>
          <a:blip r:embed="rId4"/>
          <a:stretch/>
        </p:blipFill>
        <p:spPr>
          <a:xfrm>
            <a:off x="6519960" y="3383640"/>
            <a:ext cx="695880" cy="374400"/>
          </a:xfrm>
          <a:prstGeom prst="rect">
            <a:avLst/>
          </a:prstGeom>
          <a:ln>
            <a:noFill/>
          </a:ln>
        </p:spPr>
      </p:pic>
      <p:pic>
        <p:nvPicPr>
          <p:cNvPr id="138" name="Picture 14" descr=""/>
          <p:cNvPicPr/>
          <p:nvPr/>
        </p:nvPicPr>
        <p:blipFill>
          <a:blip r:embed="rId5"/>
          <a:stretch/>
        </p:blipFill>
        <p:spPr>
          <a:xfrm>
            <a:off x="6263280" y="4381200"/>
            <a:ext cx="677880" cy="407160"/>
          </a:xfrm>
          <a:prstGeom prst="rect">
            <a:avLst/>
          </a:prstGeom>
          <a:ln>
            <a:noFill/>
          </a:ln>
        </p:spPr>
      </p:pic>
      <p:sp>
        <p:nvSpPr>
          <p:cNvPr id="139" name="CustomShape 16"/>
          <p:cNvSpPr/>
          <p:nvPr/>
        </p:nvSpPr>
        <p:spPr>
          <a:xfrm>
            <a:off x="7488000" y="5256720"/>
            <a:ext cx="129240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Prolina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icture 14" descr=""/>
          <p:cNvPicPr/>
          <p:nvPr/>
        </p:nvPicPr>
        <p:blipFill>
          <a:blip r:embed="rId6"/>
          <a:stretch/>
        </p:blipFill>
        <p:spPr>
          <a:xfrm>
            <a:off x="6519600" y="5256000"/>
            <a:ext cx="748800" cy="450000"/>
          </a:xfrm>
          <a:prstGeom prst="rect">
            <a:avLst/>
          </a:prstGeom>
          <a:ln>
            <a:noFill/>
          </a:ln>
        </p:spPr>
      </p:pic>
      <p:sp>
        <p:nvSpPr>
          <p:cNvPr id="141" name="CustomShape 17"/>
          <p:cNvSpPr/>
          <p:nvPr/>
        </p:nvSpPr>
        <p:spPr>
          <a:xfrm rot="16176600">
            <a:off x="4462920" y="4028400"/>
            <a:ext cx="1003680" cy="2926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SGLT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685800" y="184500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657360" y="1032120"/>
            <a:ext cx="3661200" cy="98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Estados conformacionales de vSGLT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938160" y="3816000"/>
            <a:ext cx="2588400" cy="3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Ilustración 1: 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Estados conformacionales de vSGLT. Tomada de [10]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4060080" y="1944000"/>
            <a:ext cx="4938480" cy="27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2008: Se determina la estructura cristalina de vSGLT,  PDB:  3DH4, en su estado de conformación  hacia adentro por medio de la difracción R-X. [12]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2010: Se encuentra la estructura del mutante K294A (pdb 2XQ2),  donde se resuelven partes de la estructura no encontradas inicialmente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7"/>
          <p:cNvSpPr/>
          <p:nvPr/>
        </p:nvSpPr>
        <p:spPr>
          <a:xfrm>
            <a:off x="4761360" y="1032120"/>
            <a:ext cx="3517200" cy="98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Estructura Cristalina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864000" y="4248000"/>
            <a:ext cx="2662560" cy="2086560"/>
          </a:xfrm>
          <a:prstGeom prst="rect">
            <a:avLst/>
          </a:prstGeom>
          <a:ln>
            <a:noFill/>
          </a:ln>
        </p:spPr>
      </p:pic>
      <p:sp>
        <p:nvSpPr>
          <p:cNvPr id="151" name="CustomShape 8"/>
          <p:cNvSpPr/>
          <p:nvPr/>
        </p:nvSpPr>
        <p:spPr>
          <a:xfrm>
            <a:off x="866160" y="6264360"/>
            <a:ext cx="2588400" cy="3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Ilustración 1: 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Unidad asimétrica de vSGLT encontrada en 3dh4.pdb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845280" y="2088000"/>
            <a:ext cx="2897280" cy="16311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4968000" y="4464000"/>
            <a:ext cx="2568600" cy="1726560"/>
          </a:xfrm>
          <a:prstGeom prst="rect">
            <a:avLst/>
          </a:prstGeom>
          <a:ln>
            <a:noFill/>
          </a:ln>
        </p:spPr>
      </p:pic>
      <p:sp>
        <p:nvSpPr>
          <p:cNvPr id="154" name="CustomShape 9"/>
          <p:cNvSpPr/>
          <p:nvPr/>
        </p:nvSpPr>
        <p:spPr>
          <a:xfrm>
            <a:off x="4970160" y="6264360"/>
            <a:ext cx="2588400" cy="3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Ilustración 1: 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Cadena A de vSGLT encontrada en 3dh4.pdb. Tiene 14 TM y 539 residuos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685800" y="115344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Análisis de Modos Normales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864000" y="285408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Dinámica Global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Dinámica Local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827640" y="3501000"/>
            <a:ext cx="776520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9136800" cy="99288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0760" cy="78480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7640" y="260640"/>
            <a:ext cx="474516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Grupo Biofísica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cizar Sans"/>
                <a:ea typeface="DejaVu Sans"/>
              </a:rPr>
              <a:t>Departamento de Física – Facultad de Ciencias – Sede Bogotá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929880" y="1296000"/>
            <a:ext cx="543888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6795720" y="4147920"/>
            <a:ext cx="2035080" cy="2095560"/>
          </a:xfrm>
          <a:prstGeom prst="rect">
            <a:avLst/>
          </a:prstGeom>
          <a:ln>
            <a:noFill/>
          </a:ln>
        </p:spPr>
      </p:pic>
      <p:pic>
        <p:nvPicPr>
          <p:cNvPr id="166" name="Picture 3" descr=""/>
          <p:cNvPicPr/>
          <p:nvPr/>
        </p:nvPicPr>
        <p:blipFill>
          <a:blip r:embed="rId3"/>
          <a:stretch/>
        </p:blipFill>
        <p:spPr>
          <a:xfrm>
            <a:off x="4104000" y="4209120"/>
            <a:ext cx="2160360" cy="2157120"/>
          </a:xfrm>
          <a:prstGeom prst="rect">
            <a:avLst/>
          </a:prstGeom>
          <a:ln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6870600" y="4570920"/>
            <a:ext cx="1860840" cy="6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4237560" y="4570920"/>
            <a:ext cx="1860840" cy="6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6" descr=""/>
          <p:cNvPicPr/>
          <p:nvPr/>
        </p:nvPicPr>
        <p:blipFill>
          <a:blip r:embed="rId4"/>
          <a:stretch/>
        </p:blipFill>
        <p:spPr>
          <a:xfrm>
            <a:off x="-101880" y="936000"/>
            <a:ext cx="2620440" cy="2662560"/>
          </a:xfrm>
          <a:prstGeom prst="rect">
            <a:avLst/>
          </a:prstGeom>
          <a:ln>
            <a:noFill/>
          </a:ln>
        </p:spPr>
      </p:pic>
      <p:sp>
        <p:nvSpPr>
          <p:cNvPr id="170" name="CustomShape 6"/>
          <p:cNvSpPr/>
          <p:nvPr/>
        </p:nvSpPr>
        <p:spPr>
          <a:xfrm>
            <a:off x="225360" y="1465920"/>
            <a:ext cx="1861200" cy="6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153360" y="2304000"/>
            <a:ext cx="1861200" cy="6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Dinámica 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4237560" y="5155920"/>
            <a:ext cx="1860840" cy="6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Anisotrópico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9"/>
          <p:cNvSpPr/>
          <p:nvPr/>
        </p:nvSpPr>
        <p:spPr>
          <a:xfrm>
            <a:off x="6870600" y="5149080"/>
            <a:ext cx="1860840" cy="6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Gaussiano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11" descr=""/>
          <p:cNvPicPr/>
          <p:nvPr/>
        </p:nvPicPr>
        <p:blipFill>
          <a:blip r:embed="rId5"/>
          <a:stretch/>
        </p:blipFill>
        <p:spPr>
          <a:xfrm>
            <a:off x="5170680" y="2888280"/>
            <a:ext cx="2675160" cy="2635920"/>
          </a:xfrm>
          <a:prstGeom prst="rect">
            <a:avLst/>
          </a:prstGeom>
          <a:ln>
            <a:noFill/>
          </a:ln>
        </p:spPr>
      </p:pic>
      <p:sp>
        <p:nvSpPr>
          <p:cNvPr id="175" name="CustomShape 10"/>
          <p:cNvSpPr/>
          <p:nvPr/>
        </p:nvSpPr>
        <p:spPr>
          <a:xfrm>
            <a:off x="5559120" y="3265560"/>
            <a:ext cx="1861560" cy="5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1"/>
          <p:cNvSpPr/>
          <p:nvPr/>
        </p:nvSpPr>
        <p:spPr>
          <a:xfrm>
            <a:off x="5499360" y="3698280"/>
            <a:ext cx="1861560" cy="104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Modelos de Redes Elásticas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Picture 14" descr=""/>
          <p:cNvPicPr/>
          <p:nvPr/>
        </p:nvPicPr>
        <p:blipFill>
          <a:blip r:embed="rId6"/>
          <a:stretch/>
        </p:blipFill>
        <p:spPr>
          <a:xfrm>
            <a:off x="3891960" y="1224000"/>
            <a:ext cx="2730600" cy="2730600"/>
          </a:xfrm>
          <a:prstGeom prst="rect">
            <a:avLst/>
          </a:prstGeom>
          <a:ln>
            <a:noFill/>
          </a:ln>
        </p:spPr>
      </p:pic>
      <p:sp>
        <p:nvSpPr>
          <p:cNvPr id="178" name="CustomShape 12"/>
          <p:cNvSpPr/>
          <p:nvPr/>
        </p:nvSpPr>
        <p:spPr>
          <a:xfrm>
            <a:off x="4305960" y="1605240"/>
            <a:ext cx="1860840" cy="5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NMA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3"/>
          <p:cNvSpPr/>
          <p:nvPr/>
        </p:nvSpPr>
        <p:spPr>
          <a:xfrm>
            <a:off x="4368240" y="2228760"/>
            <a:ext cx="1860840" cy="104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Análisis de Modos Normales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Picture 14" descr=""/>
          <p:cNvPicPr/>
          <p:nvPr/>
        </p:nvPicPr>
        <p:blipFill>
          <a:blip r:embed="rId7"/>
          <a:stretch/>
        </p:blipFill>
        <p:spPr>
          <a:xfrm rot="5394600">
            <a:off x="369720" y="4188240"/>
            <a:ext cx="1150200" cy="160200"/>
          </a:xfrm>
          <a:prstGeom prst="rect">
            <a:avLst/>
          </a:prstGeom>
          <a:ln>
            <a:noFill/>
          </a:ln>
        </p:spPr>
      </p:pic>
      <p:sp>
        <p:nvSpPr>
          <p:cNvPr id="181" name="CustomShape 14"/>
          <p:cNvSpPr/>
          <p:nvPr/>
        </p:nvSpPr>
        <p:spPr>
          <a:xfrm rot="31800">
            <a:off x="2520" y="4824000"/>
            <a:ext cx="201204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Movimientos locales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2" descr=""/>
          <p:cNvPicPr/>
          <p:nvPr/>
        </p:nvPicPr>
        <p:blipFill>
          <a:blip r:embed="rId8"/>
          <a:stretch/>
        </p:blipFill>
        <p:spPr>
          <a:xfrm rot="9441000">
            <a:off x="4092480" y="4224600"/>
            <a:ext cx="989280" cy="508320"/>
          </a:xfrm>
          <a:prstGeom prst="rect">
            <a:avLst/>
          </a:prstGeom>
          <a:ln>
            <a:noFill/>
          </a:ln>
        </p:spPr>
      </p:pic>
      <p:sp>
        <p:nvSpPr>
          <p:cNvPr id="183" name="CustomShape 15"/>
          <p:cNvSpPr/>
          <p:nvPr/>
        </p:nvSpPr>
        <p:spPr>
          <a:xfrm>
            <a:off x="2428920" y="4557240"/>
            <a:ext cx="167364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Movimientos globales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14" descr=""/>
          <p:cNvPicPr/>
          <p:nvPr/>
        </p:nvPicPr>
        <p:blipFill>
          <a:blip r:embed="rId9"/>
          <a:stretch/>
        </p:blipFill>
        <p:spPr>
          <a:xfrm rot="8483400">
            <a:off x="1343520" y="3279600"/>
            <a:ext cx="3217320" cy="450720"/>
          </a:xfrm>
          <a:prstGeom prst="rect">
            <a:avLst/>
          </a:prstGeom>
          <a:ln>
            <a:noFill/>
          </a:ln>
        </p:spPr>
      </p:pic>
      <p:pic>
        <p:nvPicPr>
          <p:cNvPr id="185" name="Picture 12" descr=""/>
          <p:cNvPicPr/>
          <p:nvPr/>
        </p:nvPicPr>
        <p:blipFill>
          <a:blip r:embed="rId10"/>
          <a:stretch/>
        </p:blipFill>
        <p:spPr>
          <a:xfrm rot="7449000">
            <a:off x="3556800" y="3500280"/>
            <a:ext cx="1272600" cy="654120"/>
          </a:xfrm>
          <a:prstGeom prst="rect">
            <a:avLst/>
          </a:prstGeom>
          <a:ln>
            <a:noFill/>
          </a:ln>
        </p:spPr>
      </p:pic>
      <p:sp>
        <p:nvSpPr>
          <p:cNvPr id="186" name="CustomShape 16"/>
          <p:cNvSpPr/>
          <p:nvPr/>
        </p:nvSpPr>
        <p:spPr>
          <a:xfrm>
            <a:off x="6120000" y="1202760"/>
            <a:ext cx="308376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Métodos Computacionales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LibreOffice/5.2.4.2$Linux_X86_64 LibreOffice_project/3d5603e1122f0f102b62521720ab13a38a4e0eb0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2017-05-05T10:59:34Z</dcterms:modified>
  <cp:revision>4</cp:revision>
  <dc:subject/>
  <dc:title/>
</cp:coreProperties>
</file>